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Lst>
  <p:notesMasterIdLst>
    <p:notesMasterId r:id="rId132"/>
  </p:notesMasterIdLst>
  <p:sldIdLst>
    <p:sldId id="541" r:id="rId16"/>
    <p:sldId id="565" r:id="rId17"/>
    <p:sldId id="566" r:id="rId18"/>
    <p:sldId id="606" r:id="rId19"/>
    <p:sldId id="676" r:id="rId20"/>
    <p:sldId id="652" r:id="rId21"/>
    <p:sldId id="542" r:id="rId22"/>
    <p:sldId id="484" r:id="rId23"/>
    <p:sldId id="485" r:id="rId24"/>
    <p:sldId id="486" r:id="rId25"/>
    <p:sldId id="487" r:id="rId26"/>
    <p:sldId id="488" r:id="rId27"/>
    <p:sldId id="649" r:id="rId28"/>
    <p:sldId id="651" r:id="rId29"/>
    <p:sldId id="650" r:id="rId30"/>
    <p:sldId id="497" r:id="rId31"/>
    <p:sldId id="654" r:id="rId32"/>
    <p:sldId id="674" r:id="rId33"/>
    <p:sldId id="675" r:id="rId34"/>
    <p:sldId id="655" r:id="rId35"/>
    <p:sldId id="496" r:id="rId36"/>
    <p:sldId id="579" r:id="rId37"/>
    <p:sldId id="578" r:id="rId38"/>
    <p:sldId id="582" r:id="rId39"/>
    <p:sldId id="653" r:id="rId40"/>
    <p:sldId id="586" r:id="rId41"/>
    <p:sldId id="580" r:id="rId42"/>
    <p:sldId id="590" r:id="rId43"/>
    <p:sldId id="551" r:id="rId44"/>
    <p:sldId id="511" r:id="rId45"/>
    <p:sldId id="591" r:id="rId46"/>
    <p:sldId id="1884" r:id="rId47"/>
    <p:sldId id="588" r:id="rId48"/>
    <p:sldId id="552" r:id="rId49"/>
    <p:sldId id="592" r:id="rId50"/>
    <p:sldId id="553" r:id="rId51"/>
    <p:sldId id="593" r:id="rId52"/>
    <p:sldId id="523" r:id="rId53"/>
    <p:sldId id="524" r:id="rId54"/>
    <p:sldId id="525" r:id="rId55"/>
    <p:sldId id="556" r:id="rId56"/>
    <p:sldId id="543" r:id="rId57"/>
    <p:sldId id="595" r:id="rId58"/>
    <p:sldId id="597" r:id="rId59"/>
    <p:sldId id="617" r:id="rId60"/>
    <p:sldId id="598" r:id="rId61"/>
    <p:sldId id="599" r:id="rId62"/>
    <p:sldId id="618" r:id="rId63"/>
    <p:sldId id="619" r:id="rId64"/>
    <p:sldId id="1860" r:id="rId65"/>
    <p:sldId id="1862" r:id="rId66"/>
    <p:sldId id="1885" r:id="rId67"/>
    <p:sldId id="1868" r:id="rId68"/>
    <p:sldId id="1869" r:id="rId69"/>
    <p:sldId id="1876" r:id="rId70"/>
    <p:sldId id="1886" r:id="rId71"/>
    <p:sldId id="1887" r:id="rId72"/>
    <p:sldId id="615" r:id="rId73"/>
    <p:sldId id="447" r:id="rId74"/>
    <p:sldId id="571" r:id="rId75"/>
    <p:sldId id="545" r:id="rId76"/>
    <p:sldId id="1888" r:id="rId77"/>
    <p:sldId id="1889" r:id="rId78"/>
    <p:sldId id="1891" r:id="rId79"/>
    <p:sldId id="557" r:id="rId80"/>
    <p:sldId id="607" r:id="rId81"/>
    <p:sldId id="657" r:id="rId82"/>
    <p:sldId id="656" r:id="rId83"/>
    <p:sldId id="1872" r:id="rId84"/>
    <p:sldId id="1870" r:id="rId85"/>
    <p:sldId id="1871" r:id="rId86"/>
    <p:sldId id="608" r:id="rId87"/>
    <p:sldId id="641" r:id="rId88"/>
    <p:sldId id="643" r:id="rId89"/>
    <p:sldId id="644" r:id="rId90"/>
    <p:sldId id="645" r:id="rId91"/>
    <p:sldId id="646" r:id="rId92"/>
    <p:sldId id="647" r:id="rId93"/>
    <p:sldId id="648" r:id="rId94"/>
    <p:sldId id="665" r:id="rId95"/>
    <p:sldId id="664" r:id="rId96"/>
    <p:sldId id="668" r:id="rId97"/>
    <p:sldId id="669" r:id="rId98"/>
    <p:sldId id="670" r:id="rId99"/>
    <p:sldId id="658" r:id="rId100"/>
    <p:sldId id="659" r:id="rId101"/>
    <p:sldId id="660" r:id="rId102"/>
    <p:sldId id="661" r:id="rId103"/>
    <p:sldId id="662" r:id="rId104"/>
    <p:sldId id="666" r:id="rId105"/>
    <p:sldId id="672" r:id="rId106"/>
    <p:sldId id="673" r:id="rId107"/>
    <p:sldId id="625" r:id="rId108"/>
    <p:sldId id="632" r:id="rId109"/>
    <p:sldId id="626" r:id="rId110"/>
    <p:sldId id="627" r:id="rId111"/>
    <p:sldId id="628" r:id="rId112"/>
    <p:sldId id="630" r:id="rId113"/>
    <p:sldId id="633" r:id="rId114"/>
    <p:sldId id="634" r:id="rId115"/>
    <p:sldId id="635" r:id="rId116"/>
    <p:sldId id="636" r:id="rId117"/>
    <p:sldId id="637" r:id="rId118"/>
    <p:sldId id="638" r:id="rId119"/>
    <p:sldId id="640" r:id="rId120"/>
    <p:sldId id="639" r:id="rId121"/>
    <p:sldId id="667" r:id="rId122"/>
    <p:sldId id="575" r:id="rId123"/>
    <p:sldId id="576" r:id="rId124"/>
    <p:sldId id="677" r:id="rId125"/>
    <p:sldId id="558" r:id="rId126"/>
    <p:sldId id="438" r:id="rId127"/>
    <p:sldId id="439" r:id="rId128"/>
    <p:sldId id="467" r:id="rId129"/>
    <p:sldId id="468" r:id="rId130"/>
    <p:sldId id="469"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microsoft.com/office/2015/10/relationships/revisionInfo" Target="revisionInfo.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5" Type="http://schemas.openxmlformats.org/officeDocument/2006/relationships/slideMaster" Target="slideMasters/slideMaster2.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viewProps" Target="viewProps.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9.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theme" Target="theme/theme1.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tableStyles" Target="tableStyle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microsoft.com/office/2016/11/relationships/changesInfo" Target="changesInfos/changesInfo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notesMaster" Target="notesMasters/notesMaster1.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4/3/2019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04.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107.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TONs of orchestrators, quality, maturity, new one every week like JS</a:t>
            </a:r>
          </a:p>
          <a:p>
            <a:r>
              <a:rPr lang="en-US"/>
              <a:t>DC/OS: Cobble of </a:t>
            </a:r>
            <a:r>
              <a:rPr lang="en-US" err="1"/>
              <a:t>meso</a:t>
            </a:r>
            <a:r>
              <a:rPr lang="en-US"/>
              <a:t> bits by Mesosphere</a:t>
            </a:r>
          </a:p>
          <a:p>
            <a:r>
              <a:rPr lang="en-US"/>
              <a:t>Swarm: Docker company, value add, now donated to the community</a:t>
            </a:r>
          </a:p>
          <a:p>
            <a:r>
              <a:rPr lang="en-US"/>
              <a:t>K8S: All heard of it? This is the orchestrator we focus on and safe to say is:</a:t>
            </a:r>
          </a:p>
          <a:p>
            <a:pPr marL="0" marR="0" indent="0" algn="l" defTabSz="1110264" rtl="0" eaLnBrk="1" fontAlgn="auto" latinLnBrk="0" hangingPunct="1">
              <a:lnSpc>
                <a:spcPct val="100000"/>
              </a:lnSpc>
              <a:spcBef>
                <a:spcPts val="0"/>
              </a:spcBef>
              <a:spcAft>
                <a:spcPts val="0"/>
              </a:spcAft>
              <a:buClrTx/>
              <a:buSzTx/>
              <a:buFontTx/>
              <a:buNone/>
              <a:tabLst/>
              <a:defRPr/>
            </a:pPr>
            <a:r>
              <a:rPr lang="en-US"/>
              <a:t>-- UNDISPUTED INTERNATIONAL HEAVYWEIGHT CHAMPION OF THE WORLD </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34</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36</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on one node in our cluster</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that metadata</a:t>
            </a:r>
          </a:p>
          <a:p>
            <a:pPr marL="228600" indent="-228600">
              <a:buAutoNum type="arabicPeriod"/>
            </a:pPr>
            <a:r>
              <a:rPr lang="en-US"/>
              <a:t>Image</a:t>
            </a:r>
          </a:p>
          <a:p>
            <a:pPr marL="228600" indent="-228600">
              <a:buAutoNum type="arabicPeriod"/>
            </a:pPr>
            <a:r>
              <a:rPr lang="en-US"/>
              <a:t>Port</a:t>
            </a:r>
          </a:p>
          <a:p>
            <a:pPr marL="228600" indent="-228600">
              <a:buAutoNum type="arabicPeriod"/>
            </a:pPr>
            <a:r>
              <a:rPr lang="en-US"/>
              <a:t>Storage/resources</a:t>
            </a:r>
          </a:p>
          <a:p>
            <a:pPr marL="228600" indent="-228600">
              <a:buAutoNum type="arabicPeriod"/>
            </a:pPr>
            <a:r>
              <a:rPr lang="en-US"/>
              <a:t>Label=important</a:t>
            </a:r>
          </a:p>
          <a:p>
            <a:pPr marL="228600" indent="-228600">
              <a:buAutoNum type="arabicPeriod"/>
            </a:pPr>
            <a:r>
              <a:rPr lang="en-US"/>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Replicas == scale == desired state (more on that later)</a:t>
            </a:r>
          </a:p>
          <a:p>
            <a:r>
              <a:rPr lang="en-US"/>
              <a:t>WHY you want one container per pod: Because pod is the unit of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Side note: Respawning dead nodes is one of the things that AKS does for you, otherwise it would be a manual process of detection and remediation.</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service in our cluster.  </a:t>
            </a:r>
          </a:p>
          <a:p>
            <a:r>
              <a:rPr lang="en-US"/>
              <a:t>Abstract grouping of the pods running ratings-web </a:t>
            </a:r>
          </a:p>
          <a:p>
            <a:r>
              <a:rPr lang="en-US"/>
              <a:t>Own endpoint which proxies across the pods.</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58</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ACI is a service that lets you run Containers on Azure Infrastructure.</a:t>
            </a:r>
          </a:p>
          <a:p>
            <a:r>
              <a:rPr lang="en-US"/>
              <a:t>You don’t worry about VMs.   Just run containers…  as a service!</a:t>
            </a:r>
          </a:p>
          <a:p>
            <a:endParaRPr lang="en-US"/>
          </a:p>
          <a:p>
            <a:r>
              <a:rPr lang="en-US"/>
              <a:t>Microsoft INNOVATION – virtual nodes</a:t>
            </a:r>
          </a:p>
          <a:p>
            <a:r>
              <a:rPr lang="en-US"/>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65</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Blue Green deployment definition</a:t>
            </a:r>
          </a:p>
          <a:p>
            <a:r>
              <a:rPr lang="en-US"/>
              <a:t>Need head room to do this</a:t>
            </a:r>
          </a:p>
          <a:p>
            <a:endParaRPr lang="en-US"/>
          </a:p>
          <a:p>
            <a:r>
              <a:rPr lang="en-US"/>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72</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73</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ClusterIP service is the default Kubernetes service. It gives you a service inside your cluster that other apps inside your cluster can access. There is no external </a:t>
            </a:r>
            <a:r>
              <a:rPr lang="en-US" sz="1200" b="0" i="0" u="none" strike="noStrike" kern="1200" err="1">
                <a:solidFill>
                  <a:schemeClr val="tx1"/>
                </a:solidFill>
                <a:effectLst/>
                <a:latin typeface="+mn-lt"/>
                <a:ea typeface="+mn-ea"/>
                <a:cs typeface="+mn-cs"/>
              </a:rPr>
              <a:t>acces</a:t>
            </a:r>
            <a:endParaRPr lang="en-US" sz="1200" b="0" i="0" u="none" strike="noStrike" kern="1200">
              <a:solidFill>
                <a:schemeClr val="tx1"/>
              </a:solidFill>
              <a:effectLst/>
              <a:latin typeface="+mn-lt"/>
              <a:ea typeface="+mn-ea"/>
              <a:cs typeface="+mn-cs"/>
            </a:endParaRP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Grouping pods into subset of services, </a:t>
            </a:r>
            <a:r>
              <a:rPr lang="en-US" sz="1200" b="0" i="0" u="none" strike="noStrike" kern="1200" err="1">
                <a:solidFill>
                  <a:schemeClr val="tx1"/>
                </a:solidFill>
                <a:effectLst/>
                <a:latin typeface="+mn-lt"/>
                <a:ea typeface="+mn-ea"/>
                <a:cs typeface="+mn-cs"/>
              </a:rPr>
              <a:t>e.g</a:t>
            </a:r>
            <a:r>
              <a:rPr lang="en-US" sz="1200" b="0" i="0" u="none" strike="noStrike" kern="120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Allowing internal traffic, displaying internal dashboards, etc.</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4:44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4/3/2019</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4/3/2019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4/3/2019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4/3/2019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4/3/2019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4/3/2019</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4/3/2019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4/3/2019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3" y="6356353"/>
            <a:ext cx="2743200" cy="365125"/>
          </a:xfrm>
          <a:prstGeom prst="rect">
            <a:avLst/>
          </a:prstGeom>
        </p:spPr>
        <p:txBody>
          <a:bodyPr/>
          <a:lstStyle/>
          <a:p>
            <a:pPr defTabSz="914049"/>
            <a:fld id="{6ACB18F0-DF26-45CE-A95B-41AF64012CEA}" type="datetimeFigureOut">
              <a:rPr lang="en-US" smtClean="0">
                <a:solidFill>
                  <a:srgbClr val="FFFFFF"/>
                </a:solidFill>
              </a:rPr>
              <a:pPr defTabSz="914049"/>
              <a:t>4/3/2019</a:t>
            </a:fld>
            <a:endParaRPr lang="en-US">
              <a:solidFill>
                <a:srgbClr val="FFFFFF"/>
              </a:solidFill>
            </a:endParaRPr>
          </a:p>
        </p:txBody>
      </p:sp>
      <p:sp>
        <p:nvSpPr>
          <p:cNvPr id="3" name="Footer Placeholder 2"/>
          <p:cNvSpPr>
            <a:spLocks noGrp="1"/>
          </p:cNvSpPr>
          <p:nvPr>
            <p:ph type="ftr" sz="quarter" idx="11"/>
          </p:nvPr>
        </p:nvSpPr>
        <p:spPr>
          <a:xfrm>
            <a:off x="4038600" y="6356353"/>
            <a:ext cx="4114800" cy="365125"/>
          </a:xfrm>
          <a:prstGeom prst="rect">
            <a:avLst/>
          </a:prstGeom>
        </p:spPr>
        <p:txBody>
          <a:bodyPr/>
          <a:lstStyle/>
          <a:p>
            <a:pPr defTabSz="914049"/>
            <a:endParaRPr lang="en-US">
              <a:solidFill>
                <a:srgbClr val="FFFFFF"/>
              </a:solidFill>
            </a:endParaRPr>
          </a:p>
        </p:txBody>
      </p:sp>
      <p:sp>
        <p:nvSpPr>
          <p:cNvPr id="4" name="Slide Number Placeholder 3"/>
          <p:cNvSpPr>
            <a:spLocks noGrp="1"/>
          </p:cNvSpPr>
          <p:nvPr>
            <p:ph type="sldNum" sz="quarter" idx="12"/>
          </p:nvPr>
        </p:nvSpPr>
        <p:spPr>
          <a:xfrm>
            <a:off x="8610600" y="6356353"/>
            <a:ext cx="2743200" cy="365125"/>
          </a:xfrm>
          <a:prstGeom prst="rect">
            <a:avLst/>
          </a:prstGeom>
        </p:spPr>
        <p:txBody>
          <a:bodyPr/>
          <a:lstStyle/>
          <a:p>
            <a:pPr defTabSz="914049"/>
            <a:fld id="{BA000595-9FA3-4385-96B3-634BC7316D14}" type="slidenum">
              <a:rPr lang="en-US" smtClean="0">
                <a:solidFill>
                  <a:srgbClr val="FFFFFF"/>
                </a:solidFill>
              </a:rPr>
              <a:pPr defTabSz="914049"/>
              <a:t>‹#›</a:t>
            </a:fld>
            <a:endParaRPr lang="en-US">
              <a:solidFill>
                <a:srgbClr val="FFFFFF"/>
              </a:solidFill>
            </a:endParaRPr>
          </a:p>
        </p:txBody>
      </p:sp>
    </p:spTree>
    <p:extLst>
      <p:ext uri="{BB962C8B-B14F-4D97-AF65-F5344CB8AC3E}">
        <p14:creationId xmlns:p14="http://schemas.microsoft.com/office/powerpoint/2010/main" val="132685715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03/04/2019</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theme" Target="../theme/theme12.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8"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6" r:id="rId29"/>
    <p:sldLayoutId id="2147484347" r:id="rId30"/>
    <p:sldLayoutId id="2147484348" r:id="rId31"/>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4/3/2019</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78.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image" Target="../media/image122.png"/><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24.png"/><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39.xml"/><Relationship Id="rId5" Type="http://schemas.openxmlformats.org/officeDocument/2006/relationships/image" Target="../media/image126.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81.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image" Target="../media/image128.png"/><Relationship Id="rId4" Type="http://schemas.openxmlformats.org/officeDocument/2006/relationships/image" Target="../media/image127.png"/></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56.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5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8.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08.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5.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6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9.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0.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6.xml"/><Relationship Id="rId5" Type="http://schemas.openxmlformats.org/officeDocument/2006/relationships/image" Target="../media/image62.JPG"/><Relationship Id="rId4" Type="http://schemas.openxmlformats.org/officeDocument/2006/relationships/image" Target="../media/image61.JP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1.xml"/><Relationship Id="rId1" Type="http://schemas.openxmlformats.org/officeDocument/2006/relationships/slideLayout" Target="../slideLayouts/slideLayout165.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39.xml"/><Relationship Id="rId6" Type="http://schemas.openxmlformats.org/officeDocument/2006/relationships/image" Target="../media/image87.png"/><Relationship Id="rId5" Type="http://schemas.openxmlformats.org/officeDocument/2006/relationships/image" Target="../media/image86.png"/><Relationship Id="rId4" Type="http://schemas.microsoft.com/office/2007/relationships/hdphoto" Target="../media/hdphoto6.wdp"/><Relationship Id="rId9" Type="http://schemas.openxmlformats.org/officeDocument/2006/relationships/image" Target="../media/image89.png"/></Relationships>
</file>

<file path=ppt/slides/_rels/slide7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6.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88.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85.png"/></Relationships>
</file>

<file path=ppt/slides/_rels/slide7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diagramColors" Target="../diagrams/colors2.xml"/><Relationship Id="rId12"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0.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88.png"/></Relationships>
</file>

<file path=ppt/slides/_rels/slide7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diagramColors" Target="../diagrams/colors3.xml"/><Relationship Id="rId12" Type="http://schemas.openxmlformats.org/officeDocument/2006/relationships/image" Target="../media/image90.png"/><Relationship Id="rId2" Type="http://schemas.openxmlformats.org/officeDocument/2006/relationships/notesSlide" Target="../notesSlides/notesSlide60.xml"/><Relationship Id="rId16" Type="http://schemas.openxmlformats.org/officeDocument/2006/relationships/image" Target="../media/image95.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93.png"/><Relationship Id="rId5" Type="http://schemas.openxmlformats.org/officeDocument/2006/relationships/diagramLayout" Target="../diagrams/layout3.xml"/><Relationship Id="rId15" Type="http://schemas.openxmlformats.org/officeDocument/2006/relationships/image" Target="../media/image94.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88.png"/><Relationship Id="rId1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3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39.xml"/><Relationship Id="rId6" Type="http://schemas.openxmlformats.org/officeDocument/2006/relationships/image" Target="../media/image100.png"/><Relationship Id="rId5" Type="http://schemas.openxmlformats.org/officeDocument/2006/relationships/hyperlink" Target="http://laprofessoressavirisponde.blogspot.it/2013/07/" TargetMode="External"/><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64.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65.xml"/></Relationships>
</file>

<file path=ppt/slides/_rels/slide8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165.xml"/><Relationship Id="rId4" Type="http://schemas.openxmlformats.org/officeDocument/2006/relationships/image" Target="../media/image104.jpg"/></Relationships>
</file>

<file path=ppt/slides/_rels/slide8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165.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slide" Target="slide34.xml"/><Relationship Id="rId2" Type="http://schemas.openxmlformats.org/officeDocument/2006/relationships/notesSlide" Target="../notesSlides/notesSlide64.xml"/><Relationship Id="rId1" Type="http://schemas.openxmlformats.org/officeDocument/2006/relationships/slideLayout" Target="../slideLayouts/slideLayout165.xml"/><Relationship Id="rId6" Type="http://schemas.openxmlformats.org/officeDocument/2006/relationships/slide" Target="slide112.xml"/><Relationship Id="rId5" Type="http://schemas.openxmlformats.org/officeDocument/2006/relationships/slide" Target="slide61.xml"/><Relationship Id="rId4" Type="http://schemas.openxmlformats.org/officeDocument/2006/relationships/image" Target="../media/image108.svg"/></Relationships>
</file>

<file path=ppt/slides/_rels/slide86.xml.rels><?xml version="1.0" encoding="UTF-8" standalone="yes"?>
<Relationships xmlns="http://schemas.openxmlformats.org/package/2006/relationships"><Relationship Id="rId8" Type="http://schemas.openxmlformats.org/officeDocument/2006/relationships/slide" Target="slide112.xml"/><Relationship Id="rId3" Type="http://schemas.openxmlformats.org/officeDocument/2006/relationships/image" Target="../media/image107.png"/><Relationship Id="rId7" Type="http://schemas.openxmlformats.org/officeDocument/2006/relationships/slide" Target="slide61.xml"/><Relationship Id="rId2" Type="http://schemas.openxmlformats.org/officeDocument/2006/relationships/notesSlide" Target="../notesSlides/notesSlide65.xml"/><Relationship Id="rId1" Type="http://schemas.openxmlformats.org/officeDocument/2006/relationships/slideLayout" Target="../slideLayouts/slideLayout165.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slide" Target="slide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2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13.png"/><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39.xml"/><Relationship Id="rId5" Type="http://schemas.openxmlformats.org/officeDocument/2006/relationships/image" Target="../media/image115.png"/><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39.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image" Target="../media/image118.png"/><Relationship Id="rId5" Type="http://schemas.openxmlformats.org/officeDocument/2006/relationships/image" Target="../media/image116.png"/><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39.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229" y="2771205"/>
            <a:ext cx="10543123" cy="2139175"/>
          </a:xfrm>
        </p:spPr>
        <p:txBody>
          <a:bodyPr/>
          <a:lstStyle/>
          <a:p>
            <a:r>
              <a:rPr lang="en-US">
                <a:solidFill>
                  <a:srgbClr val="FFC000"/>
                </a:solidFill>
              </a:rPr>
              <a:t>Kubernetes as Infrastructure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960507"/>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stretch>
            <a:fillRect/>
          </a:stretch>
        </p:blipFill>
        <p:spPr>
          <a:xfrm>
            <a:off x="6805520" y="2117130"/>
            <a:ext cx="4954272" cy="3952796"/>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04873F3B-D5D7-4BD4-8F82-017B085452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09573" y="467288"/>
            <a:ext cx="813011" cy="993680"/>
          </a:xfrm>
          <a:prstGeom prst="rect">
            <a:avLst/>
          </a:prstGeom>
        </p:spPr>
      </p:pic>
    </p:spTree>
    <p:extLst>
      <p:ext uri="{BB962C8B-B14F-4D97-AF65-F5344CB8AC3E}">
        <p14:creationId xmlns:p14="http://schemas.microsoft.com/office/powerpoint/2010/main" val="311337103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a:t>Enable AKS Http Application Routing </a:t>
            </a:r>
          </a:p>
          <a:p>
            <a:pPr lvl="0"/>
            <a:r>
              <a:rPr lang="en-US" b="1"/>
              <a:t>Deploy web app with ingress controller based out of Http Application Routing and custom DNS prefix</a:t>
            </a:r>
          </a:p>
          <a:p>
            <a:pPr lvl="0"/>
            <a:r>
              <a:rPr lang="en-US" b="1"/>
              <a:t>Verify the DNS records are created successfully</a:t>
            </a:r>
          </a:p>
          <a:p>
            <a:pPr lvl="0"/>
            <a:r>
              <a:rPr lang="en-US" b="1"/>
              <a:t>Test external access of the application using the DNS name of the web app</a:t>
            </a:r>
          </a:p>
          <a:p>
            <a:pPr lvl="0"/>
            <a:endParaRPr lang="en-US" b="1"/>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Operationalizing K8S</a:t>
            </a:r>
            <a:br>
              <a:rPr lang="en-US"/>
            </a:br>
            <a:r>
              <a:rPr lang="en-US"/>
              <a:t>	</a:t>
            </a:r>
            <a:r>
              <a:rPr lang="en-US" sz="4800">
                <a:solidFill>
                  <a:schemeClr val="accent4"/>
                </a:solidFill>
              </a:rPr>
              <a:t>Monitoring and Logging</a:t>
            </a:r>
            <a:endParaRPr lang="en-US">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a:t>Viewing full logs for pods and services:</a:t>
            </a:r>
          </a:p>
          <a:p>
            <a:pPr lvl="1"/>
            <a:r>
              <a:rPr lang="en-US" sz="2800" err="1"/>
              <a:t>kubectl</a:t>
            </a:r>
            <a:r>
              <a:rPr lang="en-US" sz="2800"/>
              <a:t> logs</a:t>
            </a:r>
          </a:p>
          <a:p>
            <a:pPr lvl="0"/>
            <a:r>
              <a:rPr lang="en-US"/>
              <a:t>There are various ways to troubleshoot:</a:t>
            </a:r>
          </a:p>
          <a:p>
            <a:pPr lvl="1"/>
            <a:r>
              <a:rPr lang="en-US" sz="2800"/>
              <a:t>Finding out why pods are failing:</a:t>
            </a:r>
          </a:p>
          <a:p>
            <a:pPr lvl="2"/>
            <a:r>
              <a:rPr lang="en-US" sz="2600" err="1"/>
              <a:t>kubectl</a:t>
            </a:r>
            <a:r>
              <a:rPr lang="en-US" sz="2600"/>
              <a:t> describe pod</a:t>
            </a:r>
          </a:p>
          <a:p>
            <a:pPr lvl="1"/>
            <a:r>
              <a:rPr lang="en-US" sz="2800"/>
              <a:t>Getting a bash shell into a running container in a pod:</a:t>
            </a:r>
          </a:p>
          <a:p>
            <a:pPr lvl="2"/>
            <a:r>
              <a:rPr lang="en-US" sz="2600" err="1"/>
              <a:t>kubectl</a:t>
            </a:r>
            <a:r>
              <a:rPr lang="en-US" sz="2600"/>
              <a:t> exec</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a:t>Find the logs for your application’s containers </a:t>
            </a:r>
          </a:p>
          <a:p>
            <a:r>
              <a:rPr lang="en-US"/>
              <a:t>Start a bash shell into a container and check the list of running processes </a:t>
            </a:r>
          </a:p>
          <a:p>
            <a:pPr lvl="0"/>
            <a:r>
              <a:rPr lang="en-US"/>
              <a:t>Find out if your pods had any errors.</a:t>
            </a:r>
          </a:p>
          <a:p>
            <a:pPr lvl="0"/>
            <a:r>
              <a:rPr lang="en-US"/>
              <a:t>Enable Azure Monitoring for Containers</a:t>
            </a:r>
          </a:p>
          <a:p>
            <a:pPr lvl="0"/>
            <a:r>
              <a:rPr lang="en-US"/>
              <a:t>Install </a:t>
            </a:r>
            <a:r>
              <a:rPr lang="en-US" err="1"/>
              <a:t>Fluentd</a:t>
            </a:r>
            <a:r>
              <a:rPr lang="en-US"/>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952" y="298920"/>
            <a:ext cx="9372847" cy="664797"/>
          </a:xfrm>
          <a:prstGeom prst="rect">
            <a:avLst/>
          </a:prstGeom>
          <a:noFill/>
        </p:spPr>
        <p:txBody>
          <a:bodyPr wrap="square" lIns="0" tIns="0" rIns="0" bIns="0" rtlCol="0">
            <a:spAutoFit/>
          </a:bodyPr>
          <a:lstStyle/>
          <a:p>
            <a:pPr marL="0" marR="0" lvl="0" indent="0" algn="l" defTabSz="1218601"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Container Orchestrator Leaders</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60095" y="1203903"/>
            <a:ext cx="1431255" cy="3795385"/>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2402" y="5973374"/>
            <a:ext cx="1455477" cy="4805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2402" y="5492812"/>
            <a:ext cx="1455477" cy="480562"/>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2402" y="4999287"/>
            <a:ext cx="1455477" cy="4805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3040" y="4345164"/>
            <a:ext cx="1074199" cy="54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7665" y="1726576"/>
            <a:ext cx="1075771" cy="260562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591" y="1027698"/>
            <a:ext cx="8932959" cy="5351171"/>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858" y="1585703"/>
            <a:ext cx="2663805" cy="2224918"/>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08" y="3927874"/>
            <a:ext cx="2663805" cy="2224918"/>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8" y="3927875"/>
            <a:ext cx="2663805" cy="2224918"/>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9" y="1585702"/>
            <a:ext cx="2663805" cy="2224918"/>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2" y="1585702"/>
            <a:ext cx="2663805" cy="2224918"/>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3" y="3927876"/>
            <a:ext cx="2663805" cy="2224918"/>
          </a:xfrm>
          <a:prstGeom prst="rect">
            <a:avLst/>
          </a:prstGeom>
        </p:spPr>
      </p:pic>
      <p:pic>
        <p:nvPicPr>
          <p:cNvPr id="24" name="Picture 23">
            <a:extLst>
              <a:ext uri="{FF2B5EF4-FFF2-40B4-BE49-F238E27FC236}">
                <a16:creationId xmlns:a16="http://schemas.microsoft.com/office/drawing/2014/main" id="{81BA9C85-E55C-478B-BDCC-8F5345E35CBC}"/>
              </a:ext>
            </a:extLst>
          </p:cNvPr>
          <p:cNvPicPr>
            <a:picLocks noChangeAspect="1"/>
          </p:cNvPicPr>
          <p:nvPr/>
        </p:nvPicPr>
        <p:blipFill rotWithShape="1">
          <a:blip r:embed="rId4"/>
          <a:srcRect l="13793" r="14007"/>
          <a:stretch/>
        </p:blipFill>
        <p:spPr>
          <a:xfrm>
            <a:off x="275034" y="2068634"/>
            <a:ext cx="1601375" cy="1166219"/>
          </a:xfrm>
          <a:prstGeom prst="rect">
            <a:avLst/>
          </a:prstGeom>
          <a:ln>
            <a:solidFill>
              <a:schemeClr val="accent5">
                <a:lumMod val="60000"/>
                <a:lumOff val="40000"/>
              </a:schemeClr>
            </a:solidFill>
          </a:ln>
        </p:spPr>
      </p:pic>
      <p:pic>
        <p:nvPicPr>
          <p:cNvPr id="25" name="Picture 24">
            <a:extLst>
              <a:ext uri="{FF2B5EF4-FFF2-40B4-BE49-F238E27FC236}">
                <a16:creationId xmlns:a16="http://schemas.microsoft.com/office/drawing/2014/main" id="{4C12EE26-D561-4E3A-B0BF-7DFFB9949CC7}"/>
              </a:ext>
            </a:extLst>
          </p:cNvPr>
          <p:cNvPicPr>
            <a:picLocks noChangeAspect="1"/>
          </p:cNvPicPr>
          <p:nvPr/>
        </p:nvPicPr>
        <p:blipFill>
          <a:blip r:embed="rId5"/>
          <a:stretch>
            <a:fillRect/>
          </a:stretch>
        </p:blipFill>
        <p:spPr>
          <a:xfrm>
            <a:off x="43589" y="1521500"/>
            <a:ext cx="2064264" cy="2033989"/>
          </a:xfrm>
          <a:prstGeom prst="rect">
            <a:avLst/>
          </a:prstGeom>
        </p:spPr>
      </p:pic>
      <p:pic>
        <p:nvPicPr>
          <p:cNvPr id="2" name="Picture 1">
            <a:extLst>
              <a:ext uri="{FF2B5EF4-FFF2-40B4-BE49-F238E27FC236}">
                <a16:creationId xmlns:a16="http://schemas.microsoft.com/office/drawing/2014/main" id="{EE83DB9B-7BF0-45AB-B961-4671FC58A4C4}"/>
              </a:ext>
            </a:extLst>
          </p:cNvPr>
          <p:cNvPicPr>
            <a:picLocks noChangeAspect="1"/>
          </p:cNvPicPr>
          <p:nvPr/>
        </p:nvPicPr>
        <p:blipFill>
          <a:blip r:embed="rId6"/>
          <a:stretch>
            <a:fillRect/>
          </a:stretch>
        </p:blipFill>
        <p:spPr>
          <a:xfrm>
            <a:off x="527665" y="2068634"/>
            <a:ext cx="1075771" cy="1068963"/>
          </a:xfrm>
          <a:prstGeom prst="rect">
            <a:avLst/>
          </a:prstGeom>
        </p:spPr>
      </p:pic>
      <p:pic>
        <p:nvPicPr>
          <p:cNvPr id="4" name="Picture 3">
            <a:extLst>
              <a:ext uri="{FF2B5EF4-FFF2-40B4-BE49-F238E27FC236}">
                <a16:creationId xmlns:a16="http://schemas.microsoft.com/office/drawing/2014/main" id="{138B1C10-5542-425B-9971-7C647C45499D}"/>
              </a:ext>
            </a:extLst>
          </p:cNvPr>
          <p:cNvPicPr>
            <a:picLocks noChangeAspect="1"/>
          </p:cNvPicPr>
          <p:nvPr/>
        </p:nvPicPr>
        <p:blipFill>
          <a:blip r:embed="rId7"/>
          <a:stretch>
            <a:fillRect/>
          </a:stretch>
        </p:blipFill>
        <p:spPr>
          <a:xfrm rot="20975932">
            <a:off x="282757" y="1113984"/>
            <a:ext cx="11846697" cy="4222700"/>
          </a:xfrm>
          <a:prstGeom prst="rect">
            <a:avLst/>
          </a:prstGeom>
        </p:spPr>
      </p:pic>
    </p:spTree>
    <p:extLst>
      <p:ext uri="{BB962C8B-B14F-4D97-AF65-F5344CB8AC3E}">
        <p14:creationId xmlns:p14="http://schemas.microsoft.com/office/powerpoint/2010/main" val="165141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2C6"/>
                </a:solidFill>
                <a:effectLst/>
                <a:uLnTx/>
                <a:uFillTx/>
                <a:latin typeface="Consolas" charset="0"/>
                <a:ea typeface="+mn-ea"/>
                <a:cs typeface="+mn-cs"/>
              </a:rPr>
              <a:t>$ az aks list</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                Location    ResourceGroup     KubernetesRelease  ProvisioningState</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Succeeded          </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a:t>Get “</a:t>
            </a:r>
            <a:r>
              <a:rPr lang="en-US" sz="3200" b="1" err="1"/>
              <a:t>kubectl</a:t>
            </a:r>
            <a:r>
              <a:rPr lang="en-US" sz="3200" b="1"/>
              <a:t>” installed</a:t>
            </a:r>
          </a:p>
          <a:p>
            <a:r>
              <a:rPr lang="en-US" sz="3200" b="1"/>
              <a:t>Create a new, multi-node AKS cluster</a:t>
            </a:r>
          </a:p>
          <a:p>
            <a:r>
              <a:rPr lang="en-US" sz="3200" b="1"/>
              <a:t>Use </a:t>
            </a:r>
            <a:r>
              <a:rPr lang="en-US" sz="3200" b="1" err="1"/>
              <a:t>kubectl</a:t>
            </a:r>
            <a:r>
              <a:rPr lang="en-US" sz="3200" b="1"/>
              <a:t> to prove that the cluster is a multi-node cluster and is working</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5312187"/>
          </a:xfrm>
        </p:spPr>
        <p:txBody>
          <a:bodyPr/>
          <a:lstStyle/>
          <a:p>
            <a:pPr marL="514350" indent="-514350">
              <a:buFont typeface="+mj-lt"/>
              <a:buAutoNum type="arabicPeriod"/>
            </a:pPr>
            <a:r>
              <a:rPr lang="en-US" b="1"/>
              <a:t>Containerizing an existing app</a:t>
            </a:r>
          </a:p>
          <a:p>
            <a:pPr marL="514350" indent="-514350">
              <a:buFont typeface="+mj-lt"/>
              <a:buAutoNum type="arabicPeriod"/>
            </a:pPr>
            <a:r>
              <a:rPr lang="en-US" b="1"/>
              <a:t>What is a Container Registry</a:t>
            </a:r>
          </a:p>
          <a:p>
            <a:pPr marL="514350" indent="-514350">
              <a:buFont typeface="+mj-lt"/>
              <a:buAutoNum type="arabicPeriod"/>
            </a:pPr>
            <a:r>
              <a:rPr lang="en-US" b="1"/>
              <a:t>What is Container Orchestrator? </a:t>
            </a:r>
            <a:r>
              <a:rPr lang="en-US" sz="2400" b="1"/>
              <a:t>(</a:t>
            </a:r>
            <a:r>
              <a:rPr lang="en-US" sz="2400" b="1">
                <a:latin typeface="Arial" panose="020B0604020202020204" pitchFamily="34" charset="0"/>
                <a:cs typeface="Arial" panose="020B0604020202020204" pitchFamily="34" charset="0"/>
              </a:rPr>
              <a:t>Hint: </a:t>
            </a:r>
            <a:r>
              <a:rPr lang="en-US" sz="2000" b="1"/>
              <a:t>It’s what you’re here for today!)</a:t>
            </a:r>
            <a:r>
              <a:rPr lang="en-US" sz="2400" b="1"/>
              <a:t> </a:t>
            </a:r>
          </a:p>
          <a:p>
            <a:pPr marL="514350" indent="-514350">
              <a:buFont typeface="+mj-lt"/>
              <a:buAutoNum type="arabicPeriod"/>
            </a:pPr>
            <a:r>
              <a:rPr lang="en-US" b="1"/>
              <a:t>Kubernetes Fundamentals (Pods, Deployments, &amp; Services, oh my!)</a:t>
            </a:r>
          </a:p>
          <a:p>
            <a:pPr marL="514350" indent="-514350">
              <a:buFont typeface="+mj-lt"/>
              <a:buAutoNum type="arabicPeriod"/>
            </a:pPr>
            <a:r>
              <a:rPr lang="en-US" b="1"/>
              <a:t>HA &amp; Scaling</a:t>
            </a:r>
          </a:p>
          <a:p>
            <a:pPr marL="514350" indent="-514350">
              <a:buFont typeface="+mj-lt"/>
              <a:buAutoNum type="arabicPeriod"/>
            </a:pPr>
            <a:r>
              <a:rPr lang="en-US" b="1"/>
              <a:t>Software updates &amp; rollbacks</a:t>
            </a:r>
          </a:p>
          <a:p>
            <a:pPr marL="514350" indent="-514350">
              <a:buFont typeface="+mj-lt"/>
              <a:buAutoNum type="arabicPeriod"/>
            </a:pPr>
            <a:r>
              <a:rPr lang="en-US" b="1"/>
              <a:t>Storage</a:t>
            </a:r>
          </a:p>
          <a:p>
            <a:pPr marL="514350" indent="-514350">
              <a:buFont typeface="+mj-lt"/>
              <a:buAutoNum type="arabicPeriod"/>
            </a:pPr>
            <a:r>
              <a:rPr lang="en-US" b="1"/>
              <a:t>DevOps with Helm</a:t>
            </a:r>
          </a:p>
          <a:p>
            <a:pPr marL="514350" indent="-514350">
              <a:buFont typeface="+mj-lt"/>
              <a:buAutoNum type="arabicPeriod"/>
            </a:pPr>
            <a:r>
              <a:rPr lang="en-US" b="1"/>
              <a:t>Networking</a:t>
            </a:r>
          </a:p>
          <a:p>
            <a:pPr marL="514350" indent="-514350">
              <a:buFont typeface="+mj-lt"/>
              <a:buAutoNum type="arabicPeriod"/>
            </a:pPr>
            <a:r>
              <a:rPr lang="en-US" b="1"/>
              <a:t>Monitoring</a:t>
            </a:r>
          </a:p>
          <a:p>
            <a:pPr marL="514350" indent="-514350">
              <a:buFont typeface="+mj-lt"/>
              <a:buAutoNum type="arabicPeriod"/>
            </a:pPr>
            <a:r>
              <a:rPr lang="en-US" b="1"/>
              <a:t>Container Patterns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extLst/>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extLst/>
          </p:nvPr>
        </p:nvGraphicFramePr>
        <p:xfrm>
          <a:off x="1483965" y="2467430"/>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extLst/>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extLst/>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extLst/>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Deployment In Action</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20211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1</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369843"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2</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extLst/>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extLst/>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extLst/>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534" y="1668862"/>
            <a:ext cx="4267200" cy="4933950"/>
          </a:xfrm>
          <a:prstGeom prst="rect">
            <a:avLst/>
          </a:prstGeom>
        </p:spPr>
      </p:pic>
      <p:pic>
        <p:nvPicPr>
          <p:cNvPr id="10" name="Picture 9">
            <a:extLst>
              <a:ext uri="{FF2B5EF4-FFF2-40B4-BE49-F238E27FC236}">
                <a16:creationId xmlns:a16="http://schemas.microsoft.com/office/drawing/2014/main" id="{59586417-8595-47B9-ABFA-9B95BBFFB3B5}"/>
              </a:ext>
            </a:extLst>
          </p:cNvPr>
          <p:cNvPicPr>
            <a:picLocks noChangeAspect="1"/>
          </p:cNvPicPr>
          <p:nvPr/>
        </p:nvPicPr>
        <p:blipFill>
          <a:blip r:embed="rId4"/>
          <a:stretch>
            <a:fillRect/>
          </a:stretch>
        </p:blipFill>
        <p:spPr>
          <a:xfrm>
            <a:off x="406206" y="2081213"/>
            <a:ext cx="6717700" cy="4109248"/>
          </a:xfrm>
          <a:prstGeom prst="rect">
            <a:avLst/>
          </a:prstGeom>
        </p:spPr>
      </p:pic>
      <p:sp>
        <p:nvSpPr>
          <p:cNvPr id="14" name="TextBox 13">
            <a:extLst>
              <a:ext uri="{FF2B5EF4-FFF2-40B4-BE49-F238E27FC236}">
                <a16:creationId xmlns:a16="http://schemas.microsoft.com/office/drawing/2014/main" id="{89403B06-1AB6-4395-AE64-8060475EB6D7}"/>
              </a:ext>
            </a:extLst>
          </p:cNvPr>
          <p:cNvSpPr txBox="1"/>
          <p:nvPr/>
        </p:nvSpPr>
        <p:spPr>
          <a:xfrm>
            <a:off x="1375274" y="1453349"/>
            <a:ext cx="47795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accent4"/>
                </a:solidFill>
              </a:rPr>
              <a:t>Manual via Kubernetes Portal</a:t>
            </a:r>
          </a:p>
        </p:txBody>
      </p:sp>
      <p:sp>
        <p:nvSpPr>
          <p:cNvPr id="15" name="TextBox 14">
            <a:extLst>
              <a:ext uri="{FF2B5EF4-FFF2-40B4-BE49-F238E27FC236}">
                <a16:creationId xmlns:a16="http://schemas.microsoft.com/office/drawing/2014/main" id="{314BDBED-F4AB-4DD5-9408-FB3FC7E681B8}"/>
              </a:ext>
            </a:extLst>
          </p:cNvPr>
          <p:cNvSpPr txBox="1"/>
          <p:nvPr/>
        </p:nvSpPr>
        <p:spPr>
          <a:xfrm>
            <a:off x="7346988"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1322"/>
          </a:xfrm>
        </p:spPr>
        <p:txBody>
          <a:bodyPr/>
          <a:lstStyle/>
          <a:p>
            <a:r>
              <a:rPr lang="en-US" sz="3200" b="1"/>
              <a:t>Install the recommended tool-set:</a:t>
            </a:r>
          </a:p>
          <a:p>
            <a:pPr lvl="1"/>
            <a:r>
              <a:rPr lang="en-US" sz="3000" b="1"/>
              <a:t>Windows Subsystem for Linux</a:t>
            </a:r>
          </a:p>
          <a:p>
            <a:pPr lvl="1"/>
            <a:r>
              <a:rPr lang="en-US" sz="3000" b="1"/>
              <a:t>Azure CLI</a:t>
            </a:r>
          </a:p>
          <a:p>
            <a:pPr lvl="1"/>
            <a:r>
              <a:rPr lang="en-US" sz="3000" b="1"/>
              <a:t>Visual Studio Code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717905"/>
          </a:xfrm>
        </p:spPr>
        <p:txBody>
          <a:bodyPr/>
          <a:lstStyle/>
          <a:p>
            <a:pPr lvl="0"/>
            <a:r>
              <a:rPr lang="en-US" b="1"/>
              <a:t>Deploy the Fab Medical API service through the Kubernetes portal</a:t>
            </a:r>
          </a:p>
          <a:p>
            <a:pPr lvl="0"/>
            <a:r>
              <a:rPr lang="en-US" b="1"/>
              <a:t>Test the API app from a local shell in the pod</a:t>
            </a:r>
          </a:p>
          <a:p>
            <a:pPr lvl="0"/>
            <a:r>
              <a:rPr lang="en-US" b="1"/>
              <a:t>Deploy the Fab Medical Web app using YAML files.</a:t>
            </a:r>
          </a:p>
          <a:p>
            <a:pPr lvl="0"/>
            <a:r>
              <a:rPr lang="en-US" b="1"/>
              <a:t>Ensure that the Web app knows where to find the API service deployed previously.</a:t>
            </a:r>
          </a:p>
          <a:p>
            <a:pPr lvl="0"/>
            <a:r>
              <a:rPr lang="en-US" b="1"/>
              <a:t>Create a service for the web app that is accessible from outside the cluster.</a:t>
            </a:r>
          </a:p>
          <a:p>
            <a:pPr lvl="0"/>
            <a:r>
              <a:rPr lang="en-US" b="1"/>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101566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 (Preview)</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a:t>Replace the backend (content-</a:t>
            </a:r>
            <a:r>
              <a:rPr lang="en-US" b="1" err="1"/>
              <a:t>api</a:t>
            </a:r>
            <a:r>
              <a:rPr lang="en-US" b="1"/>
              <a:t>) with a new version that retrieves the data from a MongoDB</a:t>
            </a:r>
          </a:p>
          <a:p>
            <a:pPr lvl="0"/>
            <a:r>
              <a:rPr lang="en-US" b="1"/>
              <a:t>Add a daemon job (content-</a:t>
            </a:r>
            <a:r>
              <a:rPr lang="en-US" b="1" err="1"/>
              <a:t>init</a:t>
            </a:r>
            <a:r>
              <a:rPr lang="en-US" b="1"/>
              <a:t>) that runs one time to initialize and populate the MongoDB with the data</a:t>
            </a:r>
          </a:p>
          <a:p>
            <a:pPr lvl="0"/>
            <a:r>
              <a:rPr lang="en-US" b="1"/>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22" name="Title 3">
            <a:extLst>
              <a:ext uri="{FF2B5EF4-FFF2-40B4-BE49-F238E27FC236}">
                <a16:creationId xmlns:a16="http://schemas.microsoft.com/office/drawing/2014/main" id="{8FA32605-FA24-7241-AEA0-0323BB089487}"/>
              </a:ext>
            </a:extLst>
          </p:cNvPr>
          <p:cNvSpPr txBox="1">
            <a:spLocks/>
          </p:cNvSpPr>
          <p:nvPr/>
        </p:nvSpPr>
        <p:spPr>
          <a:xfrm>
            <a:off x="345825" y="2577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
        <p:nvSpPr>
          <p:cNvPr id="23" name="Title 3">
            <a:extLst>
              <a:ext uri="{FF2B5EF4-FFF2-40B4-BE49-F238E27FC236}">
                <a16:creationId xmlns:a16="http://schemas.microsoft.com/office/drawing/2014/main" id="{D3928458-EB8C-8A40-8AEE-D47E8A30D0F0}"/>
              </a:ext>
            </a:extLst>
          </p:cNvPr>
          <p:cNvSpPr txBox="1">
            <a:spLocks/>
          </p:cNvSpPr>
          <p:nvPr/>
        </p:nvSpPr>
        <p:spPr>
          <a:xfrm>
            <a:off x="498225" y="4101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DevOps with K8S</a:t>
            </a:r>
            <a:br>
              <a:rPr lang="en-US"/>
            </a:br>
            <a:r>
              <a:rPr lang="en-US"/>
              <a:t>	</a:t>
            </a:r>
            <a:r>
              <a:rPr lang="en-US" sz="4800">
                <a:solidFill>
                  <a:schemeClr val="accent4"/>
                </a:solidFill>
              </a:rPr>
              <a:t>Helm</a:t>
            </a:r>
            <a:endParaRPr lang="en-US">
              <a:solidFill>
                <a:schemeClr val="accent4"/>
              </a:solidFill>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Use </a:t>
            </a:r>
            <a:r>
              <a:rPr kumimoji="0" lang="en-US" sz="1372" b="0" i="0" u="none" strike="noStrike" kern="1200" cap="none" spc="0" normalizeH="0" baseline="0" noProof="0">
                <a:ln>
                  <a:noFill/>
                </a:ln>
                <a:solidFill>
                  <a:srgbClr val="505050"/>
                </a:solidFill>
                <a:effectLst/>
                <a:highlight>
                  <a:srgbClr val="F2F2F2"/>
                </a:highlight>
                <a:uLnTx/>
                <a:uFillTx/>
                <a:latin typeface="Consolas" panose="020B0609020204030204" pitchFamily="49" charset="0"/>
                <a:ea typeface="+mn-ea"/>
                <a:cs typeface="+mn-cs"/>
              </a:rPr>
              <a:t>helm rollout</a:t>
            </a:r>
            <a:r>
              <a:rPr kumimoji="0" lang="en-US" sz="1372" b="0" i="0" u="none" strike="noStrike" kern="1200" cap="none" spc="0" normalizeH="0" baseline="0" noProof="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a:solidFill>
                  <a:schemeClr val="tx2">
                    <a:lumMod val="50000"/>
                  </a:schemeClr>
                </a:solidFill>
              </a:rPr>
              <a:t>Application definition</a:t>
            </a:r>
          </a:p>
          <a:p>
            <a:endParaRPr lang="en-US" sz="1961">
              <a:solidFill>
                <a:schemeClr val="tx2">
                  <a:lumMod val="50000"/>
                </a:schemeClr>
              </a:solidFill>
            </a:endParaRPr>
          </a:p>
          <a:p>
            <a:r>
              <a:rPr lang="en-US" sz="1961">
                <a:solidFill>
                  <a:schemeClr val="tx2">
                    <a:lumMod val="50000"/>
                  </a:schemeClr>
                </a:solidFill>
              </a:rPr>
              <a:t>Consists of: </a:t>
            </a:r>
          </a:p>
          <a:p>
            <a:pPr marL="448193" indent="-448193">
              <a:buFont typeface="Arial" charset="0"/>
              <a:buChar char="•"/>
            </a:pPr>
            <a:r>
              <a:rPr lang="en-US" sz="1961">
                <a:solidFill>
                  <a:schemeClr val="tx2">
                    <a:lumMod val="50000"/>
                  </a:schemeClr>
                </a:solidFill>
              </a:rPr>
              <a:t>Metadata</a:t>
            </a:r>
          </a:p>
          <a:p>
            <a:pPr marL="448193" indent="-448193">
              <a:buFont typeface="Arial" charset="0"/>
              <a:buChar char="•"/>
            </a:pPr>
            <a:r>
              <a:rPr lang="en-US" sz="1961">
                <a:solidFill>
                  <a:schemeClr val="tx2">
                    <a:lumMod val="50000"/>
                  </a:schemeClr>
                </a:solidFill>
              </a:rPr>
              <a:t>Kubernetes resource definitions</a:t>
            </a:r>
          </a:p>
          <a:p>
            <a:pPr marL="448193" indent="-448193">
              <a:buFont typeface="Arial" charset="0"/>
              <a:buChar char="•"/>
            </a:pPr>
            <a:r>
              <a:rPr lang="en-US" sz="1961">
                <a:solidFill>
                  <a:schemeClr val="tx2">
                    <a:lumMod val="50000"/>
                  </a:schemeClr>
                </a:solidFill>
              </a:rPr>
              <a:t>Configuration</a:t>
            </a:r>
          </a:p>
          <a:p>
            <a:pPr marL="448193" indent="-448193">
              <a:buFont typeface="Arial" charset="0"/>
              <a:buChar char="•"/>
            </a:pPr>
            <a:r>
              <a:rPr lang="en-US" sz="1961">
                <a:solidFill>
                  <a:schemeClr val="tx2">
                    <a:lumMod val="50000"/>
                  </a:schemeClr>
                </a:solidFill>
              </a:rPr>
              <a:t>Documentation</a:t>
            </a:r>
          </a:p>
          <a:p>
            <a:endParaRPr lang="en-US" sz="1961">
              <a:solidFill>
                <a:schemeClr val="tx2">
                  <a:lumMod val="50000"/>
                </a:schemeClr>
              </a:solidFill>
            </a:endParaRPr>
          </a:p>
          <a:p>
            <a:r>
              <a:rPr lang="en-US" sz="1961">
                <a:solidFill>
                  <a:schemeClr val="tx2">
                    <a:lumMod val="50000"/>
                  </a:schemeClr>
                </a:solidFill>
              </a:rPr>
              <a:t>Stored in chart repository</a:t>
            </a:r>
          </a:p>
          <a:p>
            <a:pPr marL="448193" indent="-448193">
              <a:buFont typeface="Arial" charset="0"/>
              <a:buChar char="•"/>
            </a:pPr>
            <a:r>
              <a:rPr lang="en-US" sz="1961">
                <a:solidFill>
                  <a:schemeClr val="tx2">
                    <a:lumMod val="50000"/>
                  </a:schemeClr>
                </a:solidFill>
              </a:rPr>
              <a:t>Any HTTP server that can house YAML/tar files (Azure, GitHub pages, etc.)</a:t>
            </a:r>
          </a:p>
          <a:p>
            <a:pPr marL="448193" indent="-448193">
              <a:buFont typeface="Arial" charset="0"/>
              <a:buChar char="•"/>
            </a:pPr>
            <a:r>
              <a:rPr lang="en-US" sz="1961">
                <a:solidFill>
                  <a:schemeClr val="tx2">
                    <a:lumMod val="50000"/>
                  </a:schemeClr>
                </a:solidFill>
              </a:rPr>
              <a:t>Public repo with community supported charts (</a:t>
            </a:r>
            <a:r>
              <a:rPr lang="en-US" sz="1961" err="1">
                <a:solidFill>
                  <a:schemeClr val="tx2">
                    <a:lumMod val="50000"/>
                  </a:schemeClr>
                </a:solidFill>
              </a:rPr>
              <a:t>eg</a:t>
            </a:r>
            <a:r>
              <a:rPr lang="en-US" sz="1961">
                <a:solidFill>
                  <a:schemeClr val="tx2">
                    <a:lumMod val="50000"/>
                  </a:schemeClr>
                </a:solidFill>
              </a:rPr>
              <a:t> </a:t>
            </a:r>
            <a:r>
              <a:rPr lang="mr-IN" sz="1961">
                <a:solidFill>
                  <a:schemeClr val="tx2">
                    <a:lumMod val="50000"/>
                  </a:schemeClr>
                </a:solidFill>
              </a:rPr>
              <a:t>–</a:t>
            </a:r>
            <a:r>
              <a:rPr lang="en-US" sz="1961">
                <a:solidFill>
                  <a:schemeClr val="tx2">
                    <a:lumMod val="50000"/>
                  </a:schemeClr>
                </a:solidFill>
              </a:rPr>
              <a:t> Jenkins, Mongo, etc.)</a:t>
            </a:r>
            <a:br>
              <a:rPr lang="en-US" sz="1961">
                <a:solidFill>
                  <a:schemeClr val="tx2">
                    <a:lumMod val="50000"/>
                  </a:schemeClr>
                </a:solidFill>
              </a:rPr>
            </a:br>
            <a:endParaRPr lang="en-US" sz="1961">
              <a:solidFill>
                <a:schemeClr val="tx2">
                  <a:lumMod val="50000"/>
                </a:schemeClr>
              </a:solidFill>
            </a:endParaRPr>
          </a:p>
          <a:p>
            <a:r>
              <a:rPr lang="en-US" sz="1961">
                <a:solidFill>
                  <a:schemeClr val="tx2">
                    <a:lumMod val="50000"/>
                  </a:schemeClr>
                </a:solidFill>
              </a:rPr>
              <a:t>Helm (CLI) + Tiller (sever side)</a:t>
            </a:r>
          </a:p>
          <a:p>
            <a:endParaRPr lang="en-US" sz="1961">
              <a:solidFill>
                <a:schemeClr val="tx2">
                  <a:lumMod val="50000"/>
                </a:schemeClr>
              </a:solidFill>
            </a:endParaRPr>
          </a:p>
          <a:p>
            <a:r>
              <a:rPr lang="en-US" sz="1961">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8737"/>
          </a:xfrm>
        </p:spPr>
        <p:txBody>
          <a:bodyPr/>
          <a:lstStyle/>
          <a:p>
            <a:pPr lvl="0"/>
            <a:r>
              <a:rPr lang="en-US" sz="2000"/>
              <a:t>Deploy the specified app using the individual </a:t>
            </a:r>
            <a:r>
              <a:rPr lang="en-US" sz="2000" err="1"/>
              <a:t>yaml</a:t>
            </a:r>
            <a:r>
              <a:rPr lang="en-US" sz="2000"/>
              <a:t> files provided</a:t>
            </a:r>
          </a:p>
          <a:p>
            <a:pPr lvl="1"/>
            <a:r>
              <a:rPr lang="en-US" sz="2000"/>
              <a:t>Deploy the specified app for this challenge using the steps and </a:t>
            </a:r>
            <a:r>
              <a:rPr lang="en-US" sz="2000" err="1"/>
              <a:t>yaml</a:t>
            </a:r>
            <a:r>
              <a:rPr lang="en-US" sz="2000"/>
              <a:t> files provided.</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31398"/>
          </a:xfrm>
        </p:spPr>
        <p:txBody>
          <a:bodyPr/>
          <a:lstStyle/>
          <a:p>
            <a:pPr lvl="0"/>
            <a:r>
              <a:rPr lang="en-US" sz="2000" b="1"/>
              <a:t>Using the Helm Charts from a Local Package</a:t>
            </a:r>
          </a:p>
          <a:p>
            <a:pPr lvl="1"/>
            <a:r>
              <a:rPr lang="en-US" sz="2000"/>
              <a:t>Convert these </a:t>
            </a:r>
            <a:r>
              <a:rPr lang="en-US" sz="2000" err="1"/>
              <a:t>yaml</a:t>
            </a:r>
            <a:r>
              <a:rPr lang="en-US" sz="2000"/>
              <a:t> files that were just used to deploy the app into a Helm chart</a:t>
            </a:r>
          </a:p>
          <a:p>
            <a:pPr lvl="1"/>
            <a:r>
              <a:rPr lang="en-US" sz="2000"/>
              <a:t>Create a package and make it available in the local repository.</a:t>
            </a:r>
          </a:p>
          <a:p>
            <a:pPr lvl="1"/>
            <a:r>
              <a:rPr lang="en-US" sz="2000"/>
              <a:t>Remove the previously deployed app and deploy the helm chart you just created</a:t>
            </a:r>
          </a:p>
          <a:p>
            <a:pPr lvl="1"/>
            <a:r>
              <a:rPr lang="en-US" sz="2000"/>
              <a:t>Verify that the app has been deployed successfully</a:t>
            </a:r>
          </a:p>
          <a:p>
            <a:pPr lvl="1"/>
            <a:r>
              <a:rPr lang="en-US" sz="2000"/>
              <a:t>Make a note of the difference in number of steps involved in the deployment using individual </a:t>
            </a:r>
            <a:r>
              <a:rPr lang="en-US" sz="2000" err="1"/>
              <a:t>yaml</a:t>
            </a:r>
            <a:r>
              <a:rPr lang="en-US" sz="2000"/>
              <a:t> files and the Helm chart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815845"/>
          </a:xfrm>
        </p:spPr>
        <p:txBody>
          <a:bodyPr/>
          <a:lstStyle/>
          <a:p>
            <a:pPr lvl="0"/>
            <a:r>
              <a:rPr lang="en-US" sz="2000"/>
              <a:t>Using Helm chart from remote repo in Azure Container Registry</a:t>
            </a:r>
          </a:p>
          <a:p>
            <a:pPr lvl="1"/>
            <a:r>
              <a:rPr lang="en-US" sz="2000"/>
              <a:t>Push the Helm chart you just packaged to the remote ACR repo</a:t>
            </a:r>
          </a:p>
          <a:p>
            <a:pPr lvl="1"/>
            <a:r>
              <a:rPr lang="en-US" sz="2000"/>
              <a:t>Remove the package locally</a:t>
            </a:r>
          </a:p>
          <a:p>
            <a:pPr lvl="1"/>
            <a:r>
              <a:rPr lang="en-US" sz="2000"/>
              <a:t>Uninstall the app and redeploy it using the Helm chart from the ACR repo</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10410</Words>
  <Application>Microsoft Office PowerPoint</Application>
  <PresentationFormat>Widescreen</PresentationFormat>
  <Paragraphs>1555</Paragraphs>
  <Slides>116</Slides>
  <Notes>87</Notes>
  <HiddenSlides>9</HiddenSlides>
  <MMClips>0</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116</vt:i4>
      </vt:variant>
    </vt:vector>
  </HeadingPairs>
  <TitlesOfParts>
    <vt:vector size="143" baseType="lpstr">
      <vt:lpstr>Arial</vt:lpstr>
      <vt:lpstr>Calibri</vt:lpstr>
      <vt:lpstr>Consolas</vt:lpstr>
      <vt:lpstr>Courier New</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Kubernetes as Infrastructure</vt:lpstr>
      <vt:lpstr>PowerPoint Presentation</vt:lpstr>
      <vt:lpstr>PowerPoint Presentation</vt:lpstr>
      <vt:lpstr>Fab Medical Website</vt:lpstr>
      <vt:lpstr>PowerPoint Presentation</vt:lpstr>
      <vt:lpstr>PowerPoint Presentation</vt:lpstr>
      <vt:lpstr>Introducing Containers &amp;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Scaling &amp; HA</vt:lpstr>
      <vt:lpstr>PowerPoint Presentation</vt:lpstr>
      <vt:lpstr>PowerPoint Presentation</vt:lpstr>
      <vt:lpstr>PowerPoint Presentation</vt:lpstr>
      <vt:lpstr>PowerPoint Presentation</vt:lpstr>
      <vt:lpstr>Kubernetes  Updates &amp; Rollbacks</vt:lpstr>
      <vt:lpstr>PowerPoint Presentation</vt:lpstr>
      <vt:lpstr>PowerPoint Presentation</vt:lpstr>
      <vt:lpstr>PowerPoint Presentation</vt:lpstr>
      <vt:lpstr>PowerPoint Presentation</vt:lpstr>
      <vt:lpstr>PowerPoint Presentation</vt:lpstr>
      <vt:lpstr>PowerPoint Presentation</vt:lpstr>
      <vt:lpstr>Kubernetes -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with K8S  Helm</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Operationalizing K8S  Monitoring and Logging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Peter Laudati</cp:lastModifiedBy>
  <cp:revision>1</cp:revision>
  <dcterms:modified xsi:type="dcterms:W3CDTF">2019-04-03T20:44:58Z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